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82" r:id="rId1"/>
  </p:sldMasterIdLst>
  <p:notesMasterIdLst>
    <p:notesMasterId r:id="rId27"/>
  </p:notesMasterIdLst>
  <p:sldIdLst>
    <p:sldId id="259" r:id="rId2"/>
    <p:sldId id="271" r:id="rId3"/>
    <p:sldId id="302" r:id="rId4"/>
    <p:sldId id="313" r:id="rId5"/>
    <p:sldId id="314" r:id="rId6"/>
    <p:sldId id="315" r:id="rId7"/>
    <p:sldId id="309" r:id="rId8"/>
    <p:sldId id="310" r:id="rId9"/>
    <p:sldId id="311" r:id="rId10"/>
    <p:sldId id="312" r:id="rId11"/>
    <p:sldId id="308" r:id="rId12"/>
    <p:sldId id="298" r:id="rId13"/>
    <p:sldId id="299" r:id="rId14"/>
    <p:sldId id="300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1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0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F24204-776A-6B4E-91A0-5DC1967D20C0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D5120018-6579-1547-ABB1-93B449EC7A1C}">
      <dgm:prSet phldrT="[文本]"/>
      <dgm:spPr/>
      <dgm:t>
        <a:bodyPr/>
        <a:lstStyle/>
        <a:p>
          <a:r>
            <a:rPr lang="zh-CN" altLang="en-US" dirty="0" smtClean="0"/>
            <a:t>维基百科</a:t>
          </a:r>
        </a:p>
        <a:p>
          <a:r>
            <a:rPr lang="zh-CN" altLang="en-US" dirty="0" smtClean="0"/>
            <a:t>（搜索引擎）</a:t>
          </a:r>
          <a:endParaRPr lang="zh-CN" altLang="en-US" dirty="0"/>
        </a:p>
      </dgm:t>
    </dgm:pt>
    <dgm:pt modelId="{DCC76D6F-9845-2E4C-8C0E-589D714BD459}" type="parTrans" cxnId="{D3727E50-A5B8-8342-AB3B-2FABD7ECCB7B}">
      <dgm:prSet/>
      <dgm:spPr/>
      <dgm:t>
        <a:bodyPr/>
        <a:lstStyle/>
        <a:p>
          <a:endParaRPr lang="zh-CN" altLang="en-US"/>
        </a:p>
      </dgm:t>
    </dgm:pt>
    <dgm:pt modelId="{F26831C7-5195-2342-AF3C-74358D348138}" type="sibTrans" cxnId="{D3727E50-A5B8-8342-AB3B-2FABD7ECCB7B}">
      <dgm:prSet/>
      <dgm:spPr/>
      <dgm:t>
        <a:bodyPr/>
        <a:lstStyle/>
        <a:p>
          <a:endParaRPr lang="zh-CN" altLang="en-US"/>
        </a:p>
      </dgm:t>
    </dgm:pt>
    <dgm:pt modelId="{C7C9CF75-646D-1240-BB09-DACE14F19E38}">
      <dgm:prSet phldrT="[文本]"/>
      <dgm:spPr/>
      <dgm:t>
        <a:bodyPr/>
        <a:lstStyle/>
        <a:p>
          <a:r>
            <a:rPr lang="zh-CN" altLang="en-US" dirty="0" smtClean="0"/>
            <a:t>中文综述</a:t>
          </a:r>
        </a:p>
        <a:p>
          <a:r>
            <a:rPr lang="zh-CN" altLang="en-US" dirty="0" smtClean="0"/>
            <a:t>（</a:t>
          </a:r>
          <a:r>
            <a:rPr lang="en-US" altLang="zh-CN" dirty="0" smtClean="0"/>
            <a:t>CNKI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B2C1D557-6A23-424B-861A-B7E89AA05F25}" type="parTrans" cxnId="{6976E81C-3A43-274B-8ACF-9FE47596B452}">
      <dgm:prSet/>
      <dgm:spPr/>
      <dgm:t>
        <a:bodyPr/>
        <a:lstStyle/>
        <a:p>
          <a:endParaRPr lang="zh-CN" altLang="en-US"/>
        </a:p>
      </dgm:t>
    </dgm:pt>
    <dgm:pt modelId="{840C3B1D-E90E-5145-BB9D-A52E019AC09A}" type="sibTrans" cxnId="{6976E81C-3A43-274B-8ACF-9FE47596B452}">
      <dgm:prSet/>
      <dgm:spPr/>
      <dgm:t>
        <a:bodyPr/>
        <a:lstStyle/>
        <a:p>
          <a:endParaRPr lang="zh-CN" altLang="en-US"/>
        </a:p>
      </dgm:t>
    </dgm:pt>
    <dgm:pt modelId="{362379E8-CA9F-DF40-A8E9-D71F4A7A523E}">
      <dgm:prSet phldrT="[文本]"/>
      <dgm:spPr/>
      <dgm:t>
        <a:bodyPr/>
        <a:lstStyle/>
        <a:p>
          <a:r>
            <a:rPr lang="zh-CN" altLang="en-US" dirty="0" smtClean="0"/>
            <a:t>英文论文</a:t>
          </a:r>
        </a:p>
        <a:p>
          <a:r>
            <a:rPr lang="zh-CN" altLang="en-US" dirty="0" smtClean="0"/>
            <a:t>（</a:t>
          </a:r>
          <a:r>
            <a:rPr lang="en-US" altLang="zh-CN" dirty="0" smtClean="0"/>
            <a:t>Google</a:t>
          </a:r>
          <a:r>
            <a:rPr lang="zh-CN" altLang="en-US" dirty="0" smtClean="0"/>
            <a:t> </a:t>
          </a:r>
          <a:r>
            <a:rPr lang="en-US" altLang="zh-CN" dirty="0" smtClean="0"/>
            <a:t>Scholar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86E50EC5-C5C4-7B4C-ACE9-A4910479C8AF}" type="parTrans" cxnId="{8472A786-E1B4-A041-A1B0-02D3B00B2304}">
      <dgm:prSet/>
      <dgm:spPr/>
      <dgm:t>
        <a:bodyPr/>
        <a:lstStyle/>
        <a:p>
          <a:endParaRPr lang="zh-CN" altLang="en-US"/>
        </a:p>
      </dgm:t>
    </dgm:pt>
    <dgm:pt modelId="{4DC089A6-0D12-9F44-B32B-42A5114731D3}" type="sibTrans" cxnId="{8472A786-E1B4-A041-A1B0-02D3B00B2304}">
      <dgm:prSet/>
      <dgm:spPr/>
      <dgm:t>
        <a:bodyPr/>
        <a:lstStyle/>
        <a:p>
          <a:endParaRPr lang="zh-CN" altLang="en-US"/>
        </a:p>
      </dgm:t>
    </dgm:pt>
    <dgm:pt modelId="{B530E017-1EDA-734C-9896-7D0798EA6D33}" type="pres">
      <dgm:prSet presAssocID="{72F24204-776A-6B4E-91A0-5DC1967D20C0}" presName="Name0" presStyleCnt="0">
        <dgm:presLayoutVars>
          <dgm:dir/>
          <dgm:resizeHandles val="exact"/>
        </dgm:presLayoutVars>
      </dgm:prSet>
      <dgm:spPr/>
    </dgm:pt>
    <dgm:pt modelId="{5ECF94E9-1270-5448-9961-EE263CF1614C}" type="pres">
      <dgm:prSet presAssocID="{D5120018-6579-1547-ABB1-93B449EC7A1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CBC76F-30D5-7446-B85F-5C39ED970E2B}" type="pres">
      <dgm:prSet presAssocID="{F26831C7-5195-2342-AF3C-74358D348138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65D41C31-8C38-B543-9CD6-4890821AC938}" type="pres">
      <dgm:prSet presAssocID="{F26831C7-5195-2342-AF3C-74358D348138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EA6090D8-07E5-C445-984F-6DBDE8A8E707}" type="pres">
      <dgm:prSet presAssocID="{C7C9CF75-646D-1240-BB09-DACE14F19E3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D8FD52-6A23-A445-B159-53F2FDDE465E}" type="pres">
      <dgm:prSet presAssocID="{840C3B1D-E90E-5145-BB9D-A52E019AC09A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81C65642-1B7D-E146-B00B-9581A6601F7C}" type="pres">
      <dgm:prSet presAssocID="{840C3B1D-E90E-5145-BB9D-A52E019AC09A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C27A2C0E-63B7-B34F-8D55-FA9F8F081EC7}" type="pres">
      <dgm:prSet presAssocID="{362379E8-CA9F-DF40-A8E9-D71F4A7A523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F8C1A20-2909-A44C-B61F-FC8923FFAC00}" type="presOf" srcId="{C7C9CF75-646D-1240-BB09-DACE14F19E38}" destId="{EA6090D8-07E5-C445-984F-6DBDE8A8E707}" srcOrd="0" destOrd="0" presId="urn:microsoft.com/office/officeart/2005/8/layout/process1"/>
    <dgm:cxn modelId="{7276A355-A4D0-B54A-8DCB-DB5A57AF23F9}" type="presOf" srcId="{840C3B1D-E90E-5145-BB9D-A52E019AC09A}" destId="{81C65642-1B7D-E146-B00B-9581A6601F7C}" srcOrd="1" destOrd="0" presId="urn:microsoft.com/office/officeart/2005/8/layout/process1"/>
    <dgm:cxn modelId="{71F02C54-544C-FA4C-9C77-345677F71352}" type="presOf" srcId="{D5120018-6579-1547-ABB1-93B449EC7A1C}" destId="{5ECF94E9-1270-5448-9961-EE263CF1614C}" srcOrd="0" destOrd="0" presId="urn:microsoft.com/office/officeart/2005/8/layout/process1"/>
    <dgm:cxn modelId="{70AF87DC-F04A-3941-8432-BD92872AFFE5}" type="presOf" srcId="{362379E8-CA9F-DF40-A8E9-D71F4A7A523E}" destId="{C27A2C0E-63B7-B34F-8D55-FA9F8F081EC7}" srcOrd="0" destOrd="0" presId="urn:microsoft.com/office/officeart/2005/8/layout/process1"/>
    <dgm:cxn modelId="{6976E81C-3A43-274B-8ACF-9FE47596B452}" srcId="{72F24204-776A-6B4E-91A0-5DC1967D20C0}" destId="{C7C9CF75-646D-1240-BB09-DACE14F19E38}" srcOrd="1" destOrd="0" parTransId="{B2C1D557-6A23-424B-861A-B7E89AA05F25}" sibTransId="{840C3B1D-E90E-5145-BB9D-A52E019AC09A}"/>
    <dgm:cxn modelId="{D3727E50-A5B8-8342-AB3B-2FABD7ECCB7B}" srcId="{72F24204-776A-6B4E-91A0-5DC1967D20C0}" destId="{D5120018-6579-1547-ABB1-93B449EC7A1C}" srcOrd="0" destOrd="0" parTransId="{DCC76D6F-9845-2E4C-8C0E-589D714BD459}" sibTransId="{F26831C7-5195-2342-AF3C-74358D348138}"/>
    <dgm:cxn modelId="{8472A786-E1B4-A041-A1B0-02D3B00B2304}" srcId="{72F24204-776A-6B4E-91A0-5DC1967D20C0}" destId="{362379E8-CA9F-DF40-A8E9-D71F4A7A523E}" srcOrd="2" destOrd="0" parTransId="{86E50EC5-C5C4-7B4C-ACE9-A4910479C8AF}" sibTransId="{4DC089A6-0D12-9F44-B32B-42A5114731D3}"/>
    <dgm:cxn modelId="{3A034505-5394-0849-A3F1-60D96F01AD3C}" type="presOf" srcId="{72F24204-776A-6B4E-91A0-5DC1967D20C0}" destId="{B530E017-1EDA-734C-9896-7D0798EA6D33}" srcOrd="0" destOrd="0" presId="urn:microsoft.com/office/officeart/2005/8/layout/process1"/>
    <dgm:cxn modelId="{111A8414-B18D-AA4E-BD7C-9BA8A42062CA}" type="presOf" srcId="{840C3B1D-E90E-5145-BB9D-A52E019AC09A}" destId="{29D8FD52-6A23-A445-B159-53F2FDDE465E}" srcOrd="0" destOrd="0" presId="urn:microsoft.com/office/officeart/2005/8/layout/process1"/>
    <dgm:cxn modelId="{6F440BC1-D7D4-FF43-AE8E-C5D0BCCC069B}" type="presOf" srcId="{F26831C7-5195-2342-AF3C-74358D348138}" destId="{65D41C31-8C38-B543-9CD6-4890821AC938}" srcOrd="1" destOrd="0" presId="urn:microsoft.com/office/officeart/2005/8/layout/process1"/>
    <dgm:cxn modelId="{43242ED5-C4D9-6C43-811E-3877735C0A46}" type="presOf" srcId="{F26831C7-5195-2342-AF3C-74358D348138}" destId="{BDCBC76F-30D5-7446-B85F-5C39ED970E2B}" srcOrd="0" destOrd="0" presId="urn:microsoft.com/office/officeart/2005/8/layout/process1"/>
    <dgm:cxn modelId="{81474A47-DA13-C94F-8B2B-CD7E64EE9A36}" type="presParOf" srcId="{B530E017-1EDA-734C-9896-7D0798EA6D33}" destId="{5ECF94E9-1270-5448-9961-EE263CF1614C}" srcOrd="0" destOrd="0" presId="urn:microsoft.com/office/officeart/2005/8/layout/process1"/>
    <dgm:cxn modelId="{E2880910-FA97-744F-B646-834DD4B6F523}" type="presParOf" srcId="{B530E017-1EDA-734C-9896-7D0798EA6D33}" destId="{BDCBC76F-30D5-7446-B85F-5C39ED970E2B}" srcOrd="1" destOrd="0" presId="urn:microsoft.com/office/officeart/2005/8/layout/process1"/>
    <dgm:cxn modelId="{6DF483FC-A4C8-1A42-96AA-43E026CE031B}" type="presParOf" srcId="{BDCBC76F-30D5-7446-B85F-5C39ED970E2B}" destId="{65D41C31-8C38-B543-9CD6-4890821AC938}" srcOrd="0" destOrd="0" presId="urn:microsoft.com/office/officeart/2005/8/layout/process1"/>
    <dgm:cxn modelId="{17914F27-12E4-C747-90EA-AEE16ABA5C70}" type="presParOf" srcId="{B530E017-1EDA-734C-9896-7D0798EA6D33}" destId="{EA6090D8-07E5-C445-984F-6DBDE8A8E707}" srcOrd="2" destOrd="0" presId="urn:microsoft.com/office/officeart/2005/8/layout/process1"/>
    <dgm:cxn modelId="{FABC3739-FB8D-0345-9EAB-A2C26126EBA6}" type="presParOf" srcId="{B530E017-1EDA-734C-9896-7D0798EA6D33}" destId="{29D8FD52-6A23-A445-B159-53F2FDDE465E}" srcOrd="3" destOrd="0" presId="urn:microsoft.com/office/officeart/2005/8/layout/process1"/>
    <dgm:cxn modelId="{3B94612B-24F1-0148-AAB7-316FE748ED90}" type="presParOf" srcId="{29D8FD52-6A23-A445-B159-53F2FDDE465E}" destId="{81C65642-1B7D-E146-B00B-9581A6601F7C}" srcOrd="0" destOrd="0" presId="urn:microsoft.com/office/officeart/2005/8/layout/process1"/>
    <dgm:cxn modelId="{D087E076-EA43-6043-8F9E-141A024197E4}" type="presParOf" srcId="{B530E017-1EDA-734C-9896-7D0798EA6D33}" destId="{C27A2C0E-63B7-B34F-8D55-FA9F8F081EC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EAE296-6AA5-A140-A082-2B5E9225C9FE}" type="doc">
      <dgm:prSet loTypeId="urn:microsoft.com/office/officeart/2005/8/layout/venn1" loCatId="" qsTypeId="urn:microsoft.com/office/officeart/2005/8/quickstyle/simple4" qsCatId="simple" csTypeId="urn:microsoft.com/office/officeart/2005/8/colors/colorful1" csCatId="colorful" phldr="1"/>
      <dgm:spPr/>
    </dgm:pt>
    <dgm:pt modelId="{60B9BE38-94B8-784A-9FF8-91AF70371EDE}">
      <dgm:prSet phldrT="[文本]" custT="1"/>
      <dgm:spPr/>
      <dgm:t>
        <a:bodyPr/>
        <a:lstStyle/>
        <a:p>
          <a:r>
            <a:rPr lang="zh-CN" altLang="en-US" sz="3200" dirty="0" smtClean="0">
              <a:latin typeface="+mn-ea"/>
              <a:ea typeface="+mn-ea"/>
              <a:cs typeface="SimHei" charset="-122"/>
            </a:rPr>
            <a:t>社会需求</a:t>
          </a:r>
          <a:endParaRPr lang="en-US" sz="3200" dirty="0">
            <a:latin typeface="+mn-ea"/>
            <a:ea typeface="+mn-ea"/>
            <a:cs typeface="SimHei" charset="-122"/>
          </a:endParaRPr>
        </a:p>
      </dgm:t>
    </dgm:pt>
    <dgm:pt modelId="{D4FBFA1D-A524-744B-A1FC-A4EFDA68363A}" type="parTrans" cxnId="{4B4AAFE4-B35B-F744-B80E-90AB7DC1503F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C4370B51-C4FD-A745-9E40-EF81354BA8AC}" type="sibTrans" cxnId="{4B4AAFE4-B35B-F744-B80E-90AB7DC1503F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9696C771-F27A-CA4A-8163-EA58BE055EA2}">
      <dgm:prSet phldrT="[文本]" custT="1"/>
      <dgm:spPr/>
      <dgm:t>
        <a:bodyPr/>
        <a:lstStyle/>
        <a:p>
          <a:r>
            <a:rPr lang="zh-CN" altLang="en-US" sz="3200" dirty="0" smtClean="0">
              <a:latin typeface="+mn-ea"/>
              <a:ea typeface="+mn-ea"/>
              <a:cs typeface="SimHei" charset="-122"/>
            </a:rPr>
            <a:t>个人特长</a:t>
          </a:r>
          <a:endParaRPr lang="en-US" sz="3200" dirty="0">
            <a:latin typeface="+mn-ea"/>
            <a:ea typeface="+mn-ea"/>
            <a:cs typeface="SimHei" charset="-122"/>
          </a:endParaRPr>
        </a:p>
      </dgm:t>
    </dgm:pt>
    <dgm:pt modelId="{F9AD4F73-2088-1E40-8411-D2F54B505076}" type="parTrans" cxnId="{7F4F3C4A-F7AC-2146-8AD1-353370FC4825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2AB2F9B1-D094-5F40-984B-5F7097903E3D}" type="sibTrans" cxnId="{7F4F3C4A-F7AC-2146-8AD1-353370FC4825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4E1ED0DC-CED4-274A-8394-6C2C966E8A49}">
      <dgm:prSet phldrT="[文本]" custT="1"/>
      <dgm:spPr/>
      <dgm:t>
        <a:bodyPr/>
        <a:lstStyle/>
        <a:p>
          <a:r>
            <a:rPr lang="zh-CN" altLang="en-US" sz="3200" dirty="0" smtClean="0">
              <a:latin typeface="+mn-ea"/>
              <a:ea typeface="+mn-ea"/>
              <a:cs typeface="SimHei" charset="-122"/>
            </a:rPr>
            <a:t>兴趣爱好</a:t>
          </a:r>
          <a:endParaRPr lang="en-US" sz="3200" dirty="0">
            <a:latin typeface="+mn-ea"/>
            <a:ea typeface="+mn-ea"/>
            <a:cs typeface="SimHei" charset="-122"/>
          </a:endParaRPr>
        </a:p>
      </dgm:t>
    </dgm:pt>
    <dgm:pt modelId="{E9CA8F43-705A-A442-B14D-B675FB883FAC}" type="sibTrans" cxnId="{365093E1-3253-DE4C-BA11-309E099700D4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22F5A48D-82BA-B445-86DE-154C0008F37C}" type="parTrans" cxnId="{365093E1-3253-DE4C-BA11-309E099700D4}">
      <dgm:prSet/>
      <dgm:spPr/>
      <dgm:t>
        <a:bodyPr/>
        <a:lstStyle/>
        <a:p>
          <a:endParaRPr lang="en-US" sz="3200">
            <a:latin typeface="SimHei" charset="-122"/>
            <a:ea typeface="SimHei" charset="-122"/>
            <a:cs typeface="SimHei" charset="-122"/>
          </a:endParaRPr>
        </a:p>
      </dgm:t>
    </dgm:pt>
    <dgm:pt modelId="{7397BD49-F685-C54A-A4D8-883F8A1A7763}" type="pres">
      <dgm:prSet presAssocID="{38EAE296-6AA5-A140-A082-2B5E9225C9FE}" presName="compositeShape" presStyleCnt="0">
        <dgm:presLayoutVars>
          <dgm:chMax val="7"/>
          <dgm:dir/>
          <dgm:resizeHandles val="exact"/>
        </dgm:presLayoutVars>
      </dgm:prSet>
      <dgm:spPr/>
    </dgm:pt>
    <dgm:pt modelId="{282ACDEB-94D4-DF43-9B17-140AC68B26B9}" type="pres">
      <dgm:prSet presAssocID="{4E1ED0DC-CED4-274A-8394-6C2C966E8A49}" presName="circ1" presStyleLbl="vennNode1" presStyleIdx="0" presStyleCnt="3"/>
      <dgm:spPr/>
      <dgm:t>
        <a:bodyPr/>
        <a:lstStyle/>
        <a:p>
          <a:endParaRPr lang="en-US"/>
        </a:p>
      </dgm:t>
    </dgm:pt>
    <dgm:pt modelId="{C2FC5D40-D4A8-8140-9F81-BAC4D970010C}" type="pres">
      <dgm:prSet presAssocID="{4E1ED0DC-CED4-274A-8394-6C2C966E8A4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1DDD9-228D-E245-8C3F-96212E45FFA6}" type="pres">
      <dgm:prSet presAssocID="{60B9BE38-94B8-784A-9FF8-91AF70371EDE}" presName="circ2" presStyleLbl="vennNode1" presStyleIdx="1" presStyleCnt="3"/>
      <dgm:spPr/>
      <dgm:t>
        <a:bodyPr/>
        <a:lstStyle/>
        <a:p>
          <a:endParaRPr lang="en-US"/>
        </a:p>
      </dgm:t>
    </dgm:pt>
    <dgm:pt modelId="{82BBA350-4D80-404A-BFEC-A81E824A5B09}" type="pres">
      <dgm:prSet presAssocID="{60B9BE38-94B8-784A-9FF8-91AF70371ED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CE956-8682-0F4F-A469-1F054016F5EB}" type="pres">
      <dgm:prSet presAssocID="{9696C771-F27A-CA4A-8163-EA58BE055EA2}" presName="circ3" presStyleLbl="vennNode1" presStyleIdx="2" presStyleCnt="3"/>
      <dgm:spPr/>
      <dgm:t>
        <a:bodyPr/>
        <a:lstStyle/>
        <a:p>
          <a:endParaRPr lang="en-US"/>
        </a:p>
      </dgm:t>
    </dgm:pt>
    <dgm:pt modelId="{1CB8CC45-24E4-6549-ACB6-CF28FD862837}" type="pres">
      <dgm:prSet presAssocID="{9696C771-F27A-CA4A-8163-EA58BE055EA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4AAFE4-B35B-F744-B80E-90AB7DC1503F}" srcId="{38EAE296-6AA5-A140-A082-2B5E9225C9FE}" destId="{60B9BE38-94B8-784A-9FF8-91AF70371EDE}" srcOrd="1" destOrd="0" parTransId="{D4FBFA1D-A524-744B-A1FC-A4EFDA68363A}" sibTransId="{C4370B51-C4FD-A745-9E40-EF81354BA8AC}"/>
    <dgm:cxn modelId="{B2369B9D-2590-A44B-846F-4F0009750E37}" type="presOf" srcId="{38EAE296-6AA5-A140-A082-2B5E9225C9FE}" destId="{7397BD49-F685-C54A-A4D8-883F8A1A7763}" srcOrd="0" destOrd="0" presId="urn:microsoft.com/office/officeart/2005/8/layout/venn1"/>
    <dgm:cxn modelId="{EDE43F0F-720F-AF4A-8AF6-92013404FE2F}" type="presOf" srcId="{60B9BE38-94B8-784A-9FF8-91AF70371EDE}" destId="{7561DDD9-228D-E245-8C3F-96212E45FFA6}" srcOrd="0" destOrd="0" presId="urn:microsoft.com/office/officeart/2005/8/layout/venn1"/>
    <dgm:cxn modelId="{7FE97658-F57B-1E48-A983-9EBFD748ABF5}" type="presOf" srcId="{4E1ED0DC-CED4-274A-8394-6C2C966E8A49}" destId="{C2FC5D40-D4A8-8140-9F81-BAC4D970010C}" srcOrd="1" destOrd="0" presId="urn:microsoft.com/office/officeart/2005/8/layout/venn1"/>
    <dgm:cxn modelId="{6B192DBA-E3B4-7744-93E1-A3071867AE7D}" type="presOf" srcId="{9696C771-F27A-CA4A-8163-EA58BE055EA2}" destId="{F1ACE956-8682-0F4F-A469-1F054016F5EB}" srcOrd="0" destOrd="0" presId="urn:microsoft.com/office/officeart/2005/8/layout/venn1"/>
    <dgm:cxn modelId="{7F4F3C4A-F7AC-2146-8AD1-353370FC4825}" srcId="{38EAE296-6AA5-A140-A082-2B5E9225C9FE}" destId="{9696C771-F27A-CA4A-8163-EA58BE055EA2}" srcOrd="2" destOrd="0" parTransId="{F9AD4F73-2088-1E40-8411-D2F54B505076}" sibTransId="{2AB2F9B1-D094-5F40-984B-5F7097903E3D}"/>
    <dgm:cxn modelId="{D5AE8B70-284C-9F4E-A8A7-380F266494FE}" type="presOf" srcId="{4E1ED0DC-CED4-274A-8394-6C2C966E8A49}" destId="{282ACDEB-94D4-DF43-9B17-140AC68B26B9}" srcOrd="0" destOrd="0" presId="urn:microsoft.com/office/officeart/2005/8/layout/venn1"/>
    <dgm:cxn modelId="{858C553D-E987-204D-93CD-3A7C2824239C}" type="presOf" srcId="{60B9BE38-94B8-784A-9FF8-91AF70371EDE}" destId="{82BBA350-4D80-404A-BFEC-A81E824A5B09}" srcOrd="1" destOrd="0" presId="urn:microsoft.com/office/officeart/2005/8/layout/venn1"/>
    <dgm:cxn modelId="{365093E1-3253-DE4C-BA11-309E099700D4}" srcId="{38EAE296-6AA5-A140-A082-2B5E9225C9FE}" destId="{4E1ED0DC-CED4-274A-8394-6C2C966E8A49}" srcOrd="0" destOrd="0" parTransId="{22F5A48D-82BA-B445-86DE-154C0008F37C}" sibTransId="{E9CA8F43-705A-A442-B14D-B675FB883FAC}"/>
    <dgm:cxn modelId="{5A303BFF-4C01-1B4D-AD5F-7827EEE62681}" type="presOf" srcId="{9696C771-F27A-CA4A-8163-EA58BE055EA2}" destId="{1CB8CC45-24E4-6549-ACB6-CF28FD862837}" srcOrd="1" destOrd="0" presId="urn:microsoft.com/office/officeart/2005/8/layout/venn1"/>
    <dgm:cxn modelId="{C7BE233E-392D-B242-B5B7-BEA9D2373117}" type="presParOf" srcId="{7397BD49-F685-C54A-A4D8-883F8A1A7763}" destId="{282ACDEB-94D4-DF43-9B17-140AC68B26B9}" srcOrd="0" destOrd="0" presId="urn:microsoft.com/office/officeart/2005/8/layout/venn1"/>
    <dgm:cxn modelId="{BAEAB631-FEF0-CE4C-9AEB-AD3B66851384}" type="presParOf" srcId="{7397BD49-F685-C54A-A4D8-883F8A1A7763}" destId="{C2FC5D40-D4A8-8140-9F81-BAC4D970010C}" srcOrd="1" destOrd="0" presId="urn:microsoft.com/office/officeart/2005/8/layout/venn1"/>
    <dgm:cxn modelId="{97649270-5BE7-384E-961B-94B78CE6A1D8}" type="presParOf" srcId="{7397BD49-F685-C54A-A4D8-883F8A1A7763}" destId="{7561DDD9-228D-E245-8C3F-96212E45FFA6}" srcOrd="2" destOrd="0" presId="urn:microsoft.com/office/officeart/2005/8/layout/venn1"/>
    <dgm:cxn modelId="{47302B95-B2E0-AB46-959A-907E47E032A8}" type="presParOf" srcId="{7397BD49-F685-C54A-A4D8-883F8A1A7763}" destId="{82BBA350-4D80-404A-BFEC-A81E824A5B09}" srcOrd="3" destOrd="0" presId="urn:microsoft.com/office/officeart/2005/8/layout/venn1"/>
    <dgm:cxn modelId="{9D3B6E56-62C7-9E4B-A0FE-477A765A0FF6}" type="presParOf" srcId="{7397BD49-F685-C54A-A4D8-883F8A1A7763}" destId="{F1ACE956-8682-0F4F-A469-1F054016F5EB}" srcOrd="4" destOrd="0" presId="urn:microsoft.com/office/officeart/2005/8/layout/venn1"/>
    <dgm:cxn modelId="{74CEE84A-CE4F-8D4A-B203-6B5823A1450E}" type="presParOf" srcId="{7397BD49-F685-C54A-A4D8-883F8A1A7763}" destId="{1CB8CC45-24E4-6549-ACB6-CF28FD86283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F94E9-1270-5448-9961-EE263CF1614C}">
      <dsp:nvSpPr>
        <dsp:cNvPr id="0" name=""/>
        <dsp:cNvSpPr/>
      </dsp:nvSpPr>
      <dsp:spPr>
        <a:xfrm>
          <a:off x="6931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维基百科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（搜索引擎）</a:t>
          </a:r>
          <a:endParaRPr lang="zh-CN" altLang="en-US" sz="1900" kern="1200" dirty="0"/>
        </a:p>
      </dsp:txBody>
      <dsp:txXfrm>
        <a:off x="43340" y="1590538"/>
        <a:ext cx="1998981" cy="1170261"/>
      </dsp:txXfrm>
    </dsp:sp>
    <dsp:sp modelId="{BDCBC76F-30D5-7446-B85F-5C39ED970E2B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2285910" y="2021526"/>
        <a:ext cx="307455" cy="308284"/>
      </dsp:txXfrm>
    </dsp:sp>
    <dsp:sp modelId="{EA6090D8-07E5-C445-984F-6DBDE8A8E707}">
      <dsp:nvSpPr>
        <dsp:cNvPr id="0" name=""/>
        <dsp:cNvSpPr/>
      </dsp:nvSpPr>
      <dsp:spPr>
        <a:xfrm>
          <a:off x="2907450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中文综述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（</a:t>
          </a:r>
          <a:r>
            <a:rPr lang="en-US" altLang="zh-CN" sz="1900" kern="1200" dirty="0" smtClean="0"/>
            <a:t>CNKI</a:t>
          </a:r>
          <a:r>
            <a:rPr lang="zh-CN" altLang="en-US" sz="1900" kern="1200" dirty="0" smtClean="0"/>
            <a:t>）</a:t>
          </a:r>
          <a:endParaRPr lang="zh-CN" altLang="en-US" sz="1900" kern="1200" dirty="0"/>
        </a:p>
      </dsp:txBody>
      <dsp:txXfrm>
        <a:off x="2943859" y="1590538"/>
        <a:ext cx="1998981" cy="1170261"/>
      </dsp:txXfrm>
    </dsp:sp>
    <dsp:sp modelId="{29D8FD52-6A23-A445-B159-53F2FDDE465E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186429" y="2021526"/>
        <a:ext cx="307455" cy="308284"/>
      </dsp:txXfrm>
    </dsp:sp>
    <dsp:sp modelId="{C27A2C0E-63B7-B34F-8D55-FA9F8F081EC7}">
      <dsp:nvSpPr>
        <dsp:cNvPr id="0" name=""/>
        <dsp:cNvSpPr/>
      </dsp:nvSpPr>
      <dsp:spPr>
        <a:xfrm>
          <a:off x="5807969" y="1554129"/>
          <a:ext cx="2071799" cy="1243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英文论文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（</a:t>
          </a:r>
          <a:r>
            <a:rPr lang="en-US" altLang="zh-CN" sz="1900" kern="1200" dirty="0" smtClean="0"/>
            <a:t>Google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Scholar</a:t>
          </a:r>
          <a:r>
            <a:rPr lang="zh-CN" altLang="en-US" sz="1900" kern="1200" dirty="0" smtClean="0"/>
            <a:t>）</a:t>
          </a:r>
          <a:endParaRPr lang="zh-CN" altLang="en-US" sz="1900" kern="1200" dirty="0"/>
        </a:p>
      </dsp:txBody>
      <dsp:txXfrm>
        <a:off x="5844378" y="1590538"/>
        <a:ext cx="1998981" cy="11702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2ACDEB-94D4-DF43-9B17-140AC68B26B9}">
      <dsp:nvSpPr>
        <dsp:cNvPr id="0" name=""/>
        <dsp:cNvSpPr/>
      </dsp:nvSpPr>
      <dsp:spPr>
        <a:xfrm>
          <a:off x="3116579" y="60642"/>
          <a:ext cx="2910840" cy="291084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+mn-ea"/>
              <a:ea typeface="+mn-ea"/>
              <a:cs typeface="SimHei" charset="-122"/>
            </a:rPr>
            <a:t>兴趣爱好</a:t>
          </a:r>
          <a:endParaRPr lang="en-US" sz="3200" kern="1200" dirty="0">
            <a:latin typeface="+mn-ea"/>
            <a:ea typeface="+mn-ea"/>
            <a:cs typeface="SimHei" charset="-122"/>
          </a:endParaRPr>
        </a:p>
      </dsp:txBody>
      <dsp:txXfrm>
        <a:off x="3504691" y="570039"/>
        <a:ext cx="2134616" cy="1309878"/>
      </dsp:txXfrm>
    </dsp:sp>
    <dsp:sp modelId="{7561DDD9-228D-E245-8C3F-96212E45FFA6}">
      <dsp:nvSpPr>
        <dsp:cNvPr id="0" name=""/>
        <dsp:cNvSpPr/>
      </dsp:nvSpPr>
      <dsp:spPr>
        <a:xfrm>
          <a:off x="4166908" y="1879917"/>
          <a:ext cx="2910840" cy="291084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+mn-ea"/>
              <a:ea typeface="+mn-ea"/>
              <a:cs typeface="SimHei" charset="-122"/>
            </a:rPr>
            <a:t>社会需求</a:t>
          </a:r>
          <a:endParaRPr lang="en-US" sz="3200" kern="1200" dirty="0">
            <a:latin typeface="+mn-ea"/>
            <a:ea typeface="+mn-ea"/>
            <a:cs typeface="SimHei" charset="-122"/>
          </a:endParaRPr>
        </a:p>
      </dsp:txBody>
      <dsp:txXfrm>
        <a:off x="5057139" y="2631884"/>
        <a:ext cx="1746504" cy="1600962"/>
      </dsp:txXfrm>
    </dsp:sp>
    <dsp:sp modelId="{F1ACE956-8682-0F4F-A469-1F054016F5EB}">
      <dsp:nvSpPr>
        <dsp:cNvPr id="0" name=""/>
        <dsp:cNvSpPr/>
      </dsp:nvSpPr>
      <dsp:spPr>
        <a:xfrm>
          <a:off x="2066251" y="1879917"/>
          <a:ext cx="2910840" cy="291084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+mn-ea"/>
              <a:ea typeface="+mn-ea"/>
              <a:cs typeface="SimHei" charset="-122"/>
            </a:rPr>
            <a:t>个人特长</a:t>
          </a:r>
          <a:endParaRPr lang="en-US" sz="3200" kern="1200" dirty="0">
            <a:latin typeface="+mn-ea"/>
            <a:ea typeface="+mn-ea"/>
            <a:cs typeface="SimHei" charset="-122"/>
          </a:endParaRPr>
        </a:p>
      </dsp:txBody>
      <dsp:txXfrm>
        <a:off x="2340355" y="2631884"/>
        <a:ext cx="1746504" cy="160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123D3-9442-EF41-8591-77EA88E82B36}" type="datetimeFigureOut">
              <a:rPr kumimoji="1" lang="zh-CN" altLang="en-US" smtClean="0"/>
              <a:t>2017/3/9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CFA8C-4DCC-6A48-AF21-4989FBF946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779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A87A657-447D-41BF-8E40-42AB8C8BC1F5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2017/3/9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43DCA519-B4B3-4625-8F27-19E0B0F466B3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88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本科生如何</a:t>
            </a:r>
            <a:r>
              <a:rPr kumimoji="1" lang="zh-CN" altLang="en-US" dirty="0"/>
              <a:t>开展研究工作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60606" y="4007794"/>
            <a:ext cx="7222787" cy="2062265"/>
          </a:xfrm>
        </p:spPr>
        <p:txBody>
          <a:bodyPr>
            <a:normAutofit/>
          </a:bodyPr>
          <a:lstStyle/>
          <a:p>
            <a:endParaRPr lang="en-US" altLang="zh-CN" sz="2400" dirty="0" smtClean="0"/>
          </a:p>
          <a:p>
            <a:r>
              <a:rPr lang="zh-CN" altLang="en-US" sz="2400" dirty="0" smtClean="0"/>
              <a:t>刘知远</a:t>
            </a:r>
            <a:endParaRPr lang="en-US" altLang="zh-CN" sz="2400" dirty="0" smtClean="0"/>
          </a:p>
          <a:p>
            <a:r>
              <a:rPr kumimoji="1" lang="en-US" altLang="zh-CN" sz="2400" dirty="0" smtClean="0"/>
              <a:t>http</a:t>
            </a:r>
            <a:r>
              <a:rPr kumimoji="1" lang="en-US" altLang="zh-CN" sz="2400" dirty="0"/>
              <a:t>://</a:t>
            </a:r>
            <a:r>
              <a:rPr kumimoji="1" lang="en-US" altLang="zh-CN" sz="2400" dirty="0" err="1"/>
              <a:t>nlp.csai.tsinghua.edu.cn</a:t>
            </a:r>
            <a:r>
              <a:rPr kumimoji="1" lang="en-US" altLang="zh-CN" sz="2400" dirty="0"/>
              <a:t>/~</a:t>
            </a:r>
            <a:r>
              <a:rPr kumimoji="1" lang="en-US" altLang="zh-CN" sz="2400" dirty="0" err="1"/>
              <a:t>lzy</a:t>
            </a:r>
            <a:r>
              <a:rPr kumimoji="1" lang="en-US" altLang="zh-CN" sz="2400" dirty="0"/>
              <a:t>/</a:t>
            </a:r>
          </a:p>
          <a:p>
            <a:r>
              <a:rPr kumimoji="1" lang="en-US" altLang="zh-CN" sz="2400" dirty="0" err="1" smtClean="0"/>
              <a:t>liuzy@tsinghua.edu.cn</a:t>
            </a:r>
            <a:r>
              <a:rPr kumimoji="1" lang="zh-CN" altLang="en-US" sz="2400" dirty="0" smtClean="0"/>
              <a:t>  </a:t>
            </a:r>
            <a:r>
              <a:rPr kumimoji="1" lang="en-US" altLang="zh-CN" sz="2400" dirty="0" smtClean="0"/>
              <a:t>13810325978</a:t>
            </a:r>
            <a:endParaRPr kumimoji="1" lang="zh-CN" altLang="en-US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23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学术资源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Arxiv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022830"/>
            <a:ext cx="3886200" cy="1412633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29150" y="3022830"/>
            <a:ext cx="3886200" cy="1412633"/>
          </a:xfrm>
        </p:spPr>
        <p:txBody>
          <a:bodyPr/>
          <a:lstStyle/>
          <a:p>
            <a:r>
              <a:rPr kumimoji="1" lang="zh-CN" altLang="en-US" dirty="0" smtClean="0"/>
              <a:t>预印本文库</a:t>
            </a:r>
            <a:endParaRPr kumimoji="1" lang="en-US" altLang="zh-CN" dirty="0" smtClean="0"/>
          </a:p>
          <a:p>
            <a:r>
              <a:rPr kumimoji="1" lang="zh-CN" altLang="en-US" dirty="0" smtClean="0"/>
              <a:t>未发表的论文，良莠不齐</a:t>
            </a:r>
            <a:endParaRPr kumimoji="1" lang="en-US" altLang="zh-CN" dirty="0"/>
          </a:p>
          <a:p>
            <a:r>
              <a:rPr kumimoji="1" lang="zh-CN" altLang="en-US" dirty="0" smtClean="0"/>
              <a:t>建议关注顶级组织的相关论文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9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阅读论文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50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论文的结构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kumimoji="1" lang="zh-CN" altLang="en-US" dirty="0" smtClean="0">
                <a:solidFill>
                  <a:srgbClr val="FF0000"/>
                </a:solidFill>
              </a:rPr>
              <a:t>题目（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>
                <a:solidFill>
                  <a:srgbClr val="FF0000"/>
                </a:solidFill>
              </a:rPr>
              <a:t>摘要（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2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正文</a:t>
            </a:r>
            <a:endParaRPr kumimoji="1" lang="en-US" altLang="zh-CN" dirty="0" smtClean="0"/>
          </a:p>
          <a:p>
            <a:pPr lvl="1">
              <a:lnSpc>
                <a:spcPct val="160000"/>
              </a:lnSpc>
            </a:pPr>
            <a:r>
              <a:rPr kumimoji="1" lang="zh-CN" altLang="en-US" dirty="0" smtClean="0">
                <a:solidFill>
                  <a:srgbClr val="FF0000"/>
                </a:solidFill>
              </a:rPr>
              <a:t>导论（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  <a:r>
              <a:rPr kumimoji="1" lang="zh-CN" altLang="en-US" dirty="0" smtClean="0"/>
              <a:t>、相关工作、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自己工作（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5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  <a:r>
              <a:rPr kumimoji="1" lang="zh-CN" altLang="en-US" dirty="0" smtClean="0"/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实验结果（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4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  <a:r>
              <a:rPr kumimoji="1" lang="zh-CN" altLang="en-US" dirty="0" smtClean="0"/>
              <a:t>、结论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致谢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>
                <a:solidFill>
                  <a:srgbClr val="FF0000"/>
                </a:solidFill>
              </a:rPr>
              <a:t>参考文献（</a:t>
            </a:r>
            <a:r>
              <a:rPr kumimoji="1" lang="en-US" altLang="zh-CN" dirty="0" smtClean="0">
                <a:solidFill>
                  <a:srgbClr val="FF0000"/>
                </a:solidFill>
              </a:rPr>
              <a:t>6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）</a:t>
            </a:r>
          </a:p>
          <a:p>
            <a:pPr>
              <a:lnSpc>
                <a:spcPct val="160000"/>
              </a:lnSpc>
            </a:pPr>
            <a:r>
              <a:rPr kumimoji="1" lang="zh-CN" altLang="en-US" dirty="0" smtClean="0"/>
              <a:t>附录</a:t>
            </a:r>
          </a:p>
        </p:txBody>
      </p:sp>
    </p:spTree>
    <p:extLst>
      <p:ext uri="{BB962C8B-B14F-4D97-AF65-F5344CB8AC3E}">
        <p14:creationId xmlns:p14="http://schemas.microsoft.com/office/powerpoint/2010/main" val="12200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76D5286-90D0-4207-81E2-8BB9893A734F}" type="datetime1">
              <a:rPr lang="zh-CN" altLang="en-US"/>
              <a:pPr>
                <a:defRPr/>
              </a:pPr>
              <a:t>2017/3/9</a:t>
            </a:fld>
            <a:endParaRPr lang="en-US" altLang="zh-CN"/>
          </a:p>
        </p:txBody>
      </p:sp>
      <p:sp>
        <p:nvSpPr>
          <p:cNvPr id="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8AF6C1F-1C09-134D-B5C8-6E5892E7C237}" type="slidenum">
              <a:rPr lang="en-US" altLang="zh-CN">
                <a:latin typeface="Palatino Linotype" charset="0"/>
              </a:rPr>
              <a:pPr eaLnBrk="1" hangingPunct="1"/>
              <a:t>13</a:t>
            </a:fld>
            <a:endParaRPr lang="en-US" altLang="zh-CN">
              <a:latin typeface="Palatino Linotype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摘要怎么看？</a:t>
            </a:r>
            <a:endParaRPr lang="zh-CN" altLang="en-US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19200"/>
            <a:ext cx="3743325" cy="4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609600" y="1905000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问题是什么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6400800" y="2590800"/>
            <a:ext cx="1676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我们做了什么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381000" y="3443288"/>
            <a:ext cx="205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我们大概怎么做的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6400800" y="4495800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我们做得挺不错！</a:t>
            </a:r>
          </a:p>
        </p:txBody>
      </p:sp>
      <p:grpSp>
        <p:nvGrpSpPr>
          <p:cNvPr id="31773" name="Group 29"/>
          <p:cNvGrpSpPr>
            <a:grpSpLocks/>
          </p:cNvGrpSpPr>
          <p:nvPr/>
        </p:nvGrpSpPr>
        <p:grpSpPr bwMode="auto">
          <a:xfrm>
            <a:off x="2667000" y="2057400"/>
            <a:ext cx="3429000" cy="685800"/>
            <a:chOff x="1680" y="1296"/>
            <a:chExt cx="2160" cy="432"/>
          </a:xfrm>
        </p:grpSpPr>
        <p:sp>
          <p:nvSpPr>
            <p:cNvPr id="29723" name="Line 12"/>
            <p:cNvSpPr>
              <a:spLocks noChangeShapeType="1"/>
            </p:cNvSpPr>
            <p:nvPr/>
          </p:nvSpPr>
          <p:spPr bwMode="auto">
            <a:xfrm>
              <a:off x="1680" y="1296"/>
              <a:ext cx="216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4" name="Line 13"/>
            <p:cNvSpPr>
              <a:spLocks noChangeShapeType="1"/>
            </p:cNvSpPr>
            <p:nvPr/>
          </p:nvSpPr>
          <p:spPr bwMode="auto">
            <a:xfrm>
              <a:off x="1680" y="1440"/>
              <a:ext cx="216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5" name="Line 14"/>
            <p:cNvSpPr>
              <a:spLocks noChangeShapeType="1"/>
            </p:cNvSpPr>
            <p:nvPr/>
          </p:nvSpPr>
          <p:spPr bwMode="auto">
            <a:xfrm>
              <a:off x="1680" y="1584"/>
              <a:ext cx="216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6" name="Line 15"/>
            <p:cNvSpPr>
              <a:spLocks noChangeShapeType="1"/>
            </p:cNvSpPr>
            <p:nvPr/>
          </p:nvSpPr>
          <p:spPr bwMode="auto">
            <a:xfrm>
              <a:off x="1680" y="1728"/>
              <a:ext cx="8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4" name="Group 30"/>
          <p:cNvGrpSpPr>
            <a:grpSpLocks/>
          </p:cNvGrpSpPr>
          <p:nvPr/>
        </p:nvGrpSpPr>
        <p:grpSpPr bwMode="auto">
          <a:xfrm>
            <a:off x="2667000" y="2743200"/>
            <a:ext cx="3429000" cy="533400"/>
            <a:chOff x="1680" y="1728"/>
            <a:chExt cx="2160" cy="336"/>
          </a:xfrm>
        </p:grpSpPr>
        <p:sp>
          <p:nvSpPr>
            <p:cNvPr id="29720" name="Line 16"/>
            <p:cNvSpPr>
              <a:spLocks noChangeShapeType="1"/>
            </p:cNvSpPr>
            <p:nvPr/>
          </p:nvSpPr>
          <p:spPr bwMode="auto">
            <a:xfrm>
              <a:off x="2592" y="1728"/>
              <a:ext cx="1248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1" name="Line 17"/>
            <p:cNvSpPr>
              <a:spLocks noChangeShapeType="1"/>
            </p:cNvSpPr>
            <p:nvPr/>
          </p:nvSpPr>
          <p:spPr bwMode="auto">
            <a:xfrm>
              <a:off x="1680" y="1920"/>
              <a:ext cx="216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22" name="Line 18"/>
            <p:cNvSpPr>
              <a:spLocks noChangeShapeType="1"/>
            </p:cNvSpPr>
            <p:nvPr/>
          </p:nvSpPr>
          <p:spPr bwMode="auto">
            <a:xfrm>
              <a:off x="1680" y="2064"/>
              <a:ext cx="1632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5" name="Group 31"/>
          <p:cNvGrpSpPr>
            <a:grpSpLocks/>
          </p:cNvGrpSpPr>
          <p:nvPr/>
        </p:nvGrpSpPr>
        <p:grpSpPr bwMode="auto">
          <a:xfrm>
            <a:off x="2667000" y="3276600"/>
            <a:ext cx="3429000" cy="1219200"/>
            <a:chOff x="1680" y="2064"/>
            <a:chExt cx="2160" cy="768"/>
          </a:xfrm>
        </p:grpSpPr>
        <p:sp>
          <p:nvSpPr>
            <p:cNvPr id="29714" name="Line 19"/>
            <p:cNvSpPr>
              <a:spLocks noChangeShapeType="1"/>
            </p:cNvSpPr>
            <p:nvPr/>
          </p:nvSpPr>
          <p:spPr bwMode="auto">
            <a:xfrm>
              <a:off x="3360" y="2064"/>
              <a:ext cx="48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5" name="Line 20"/>
            <p:cNvSpPr>
              <a:spLocks noChangeShapeType="1"/>
            </p:cNvSpPr>
            <p:nvPr/>
          </p:nvSpPr>
          <p:spPr bwMode="auto">
            <a:xfrm>
              <a:off x="1680" y="2208"/>
              <a:ext cx="216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6" name="Line 21"/>
            <p:cNvSpPr>
              <a:spLocks noChangeShapeType="1"/>
            </p:cNvSpPr>
            <p:nvPr/>
          </p:nvSpPr>
          <p:spPr bwMode="auto">
            <a:xfrm>
              <a:off x="1680" y="2352"/>
              <a:ext cx="216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7" name="Line 22"/>
            <p:cNvSpPr>
              <a:spLocks noChangeShapeType="1"/>
            </p:cNvSpPr>
            <p:nvPr/>
          </p:nvSpPr>
          <p:spPr bwMode="auto">
            <a:xfrm>
              <a:off x="1680" y="2496"/>
              <a:ext cx="216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8" name="Line 23"/>
            <p:cNvSpPr>
              <a:spLocks noChangeShapeType="1"/>
            </p:cNvSpPr>
            <p:nvPr/>
          </p:nvSpPr>
          <p:spPr bwMode="auto">
            <a:xfrm>
              <a:off x="1680" y="2640"/>
              <a:ext cx="216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9" name="Line 24"/>
            <p:cNvSpPr>
              <a:spLocks noChangeShapeType="1"/>
            </p:cNvSpPr>
            <p:nvPr/>
          </p:nvSpPr>
          <p:spPr bwMode="auto">
            <a:xfrm>
              <a:off x="1680" y="2832"/>
              <a:ext cx="2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776" name="Group 32"/>
          <p:cNvGrpSpPr>
            <a:grpSpLocks/>
          </p:cNvGrpSpPr>
          <p:nvPr/>
        </p:nvGrpSpPr>
        <p:grpSpPr bwMode="auto">
          <a:xfrm>
            <a:off x="2667000" y="4495800"/>
            <a:ext cx="3429000" cy="685800"/>
            <a:chOff x="1680" y="2832"/>
            <a:chExt cx="2160" cy="432"/>
          </a:xfrm>
        </p:grpSpPr>
        <p:sp>
          <p:nvSpPr>
            <p:cNvPr id="29710" name="Line 25"/>
            <p:cNvSpPr>
              <a:spLocks noChangeShapeType="1"/>
            </p:cNvSpPr>
            <p:nvPr/>
          </p:nvSpPr>
          <p:spPr bwMode="auto">
            <a:xfrm>
              <a:off x="1968" y="2832"/>
              <a:ext cx="1872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1" name="Line 26"/>
            <p:cNvSpPr>
              <a:spLocks noChangeShapeType="1"/>
            </p:cNvSpPr>
            <p:nvPr/>
          </p:nvSpPr>
          <p:spPr bwMode="auto">
            <a:xfrm>
              <a:off x="1680" y="2976"/>
              <a:ext cx="216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2" name="Line 27"/>
            <p:cNvSpPr>
              <a:spLocks noChangeShapeType="1"/>
            </p:cNvSpPr>
            <p:nvPr/>
          </p:nvSpPr>
          <p:spPr bwMode="auto">
            <a:xfrm>
              <a:off x="1680" y="3120"/>
              <a:ext cx="2160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13" name="Line 28"/>
            <p:cNvSpPr>
              <a:spLocks noChangeShapeType="1"/>
            </p:cNvSpPr>
            <p:nvPr/>
          </p:nvSpPr>
          <p:spPr bwMode="auto">
            <a:xfrm>
              <a:off x="1680" y="3264"/>
              <a:ext cx="1872" cy="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5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  <p:bldP spid="31752" grpId="0"/>
      <p:bldP spid="31753" grpId="0"/>
      <p:bldP spid="317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导论怎么看？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问题定义与研究背景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已有方法与存在问题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本文提出的解决思路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所提方案的创新要点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 smtClean="0"/>
              <a:t>实验评价的主要结论</a:t>
            </a:r>
            <a:endParaRPr kumimoji="1"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6D931F72-8440-4334-98A9-B5C812476B4D}" type="datetime1">
              <a:rPr lang="zh-CN" altLang="en-US" smtClean="0"/>
              <a:pPr/>
              <a:t>2017/3/9</a:t>
            </a:fld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C1308BCB-4495-5B48-8F8D-DFA33D59DCC2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66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心态篇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80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开展研究</a:t>
            </a:r>
            <a:r>
              <a:rPr kumimoji="1" lang="zh-CN" altLang="en-US" dirty="0"/>
              <a:t>工作</a:t>
            </a:r>
            <a:r>
              <a:rPr kumimoji="1" lang="zh-CN" altLang="en-US" dirty="0" smtClean="0"/>
              <a:t>的目标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第一层：锻炼</a:t>
            </a:r>
            <a:r>
              <a:rPr lang="zh-CN" altLang="en-US" sz="2800" dirty="0" smtClean="0">
                <a:solidFill>
                  <a:srgbClr val="FF0000"/>
                </a:solidFill>
              </a:rPr>
              <a:t>解决开放问题</a:t>
            </a:r>
            <a:r>
              <a:rPr lang="zh-CN" altLang="en-US" sz="2800" dirty="0" smtClean="0"/>
              <a:t>的能力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第二层：成为相关领域的</a:t>
            </a:r>
            <a:r>
              <a:rPr lang="zh-CN" altLang="en-US" sz="2800" dirty="0" smtClean="0">
                <a:solidFill>
                  <a:srgbClr val="FF0000"/>
                </a:solidFill>
              </a:rPr>
              <a:t>知名专家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第三层：做出</a:t>
            </a:r>
            <a:r>
              <a:rPr lang="zh-CN" altLang="en-US" sz="2800" dirty="0" smtClean="0">
                <a:solidFill>
                  <a:srgbClr val="FF0000"/>
                </a:solidFill>
              </a:rPr>
              <a:t>引领领域方向</a:t>
            </a:r>
            <a:r>
              <a:rPr lang="zh-CN" altLang="en-US" sz="2800" dirty="0" smtClean="0"/>
              <a:t>的工作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77742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开展研究</a:t>
            </a:r>
            <a:r>
              <a:rPr kumimoji="1" lang="zh-CN" altLang="en-US" dirty="0"/>
              <a:t>工作</a:t>
            </a:r>
            <a:r>
              <a:rPr kumimoji="1" lang="zh-CN" altLang="en-US" dirty="0" smtClean="0"/>
              <a:t>的目标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创新！创新！创新！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新问题、新方法、新发现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不无病呻吟，不投机取巧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10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本科生开展</a:t>
            </a:r>
            <a:r>
              <a:rPr kumimoji="1" lang="zh-CN" altLang="en-US" dirty="0"/>
              <a:t>研究</a:t>
            </a:r>
            <a:r>
              <a:rPr kumimoji="1" lang="zh-CN" altLang="en-US" dirty="0" smtClean="0"/>
              <a:t>工作的目的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寻找兴趣</a:t>
            </a:r>
            <a:r>
              <a:rPr kumimoji="1" lang="zh-CN" altLang="en-US" sz="2800" dirty="0" smtClean="0"/>
              <a:t>：了解</a:t>
            </a:r>
            <a:r>
              <a:rPr kumimoji="1" lang="zh-CN" altLang="en-US" sz="2800" dirty="0"/>
              <a:t>最前沿知识，提升个人</a:t>
            </a:r>
            <a:r>
              <a:rPr kumimoji="1" lang="zh-CN" altLang="en-US" sz="2800" dirty="0" smtClean="0"/>
              <a:t>能力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出国申请</a:t>
            </a:r>
            <a:r>
              <a:rPr kumimoji="1" lang="zh-CN" altLang="en-US" sz="2800" dirty="0" smtClean="0"/>
              <a:t>：科研</a:t>
            </a:r>
            <a:r>
              <a:rPr kumimoji="1" lang="zh-CN" altLang="en-US" sz="2800" dirty="0"/>
              <a:t>经历和论文发表提升</a:t>
            </a:r>
            <a:r>
              <a:rPr kumimoji="1" lang="zh-CN" altLang="en-US" sz="2800" dirty="0" smtClean="0"/>
              <a:t>竞争力</a:t>
            </a:r>
            <a:endParaRPr kumimoji="1" lang="en-US" altLang="zh-CN" sz="2800" dirty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充实生活</a:t>
            </a:r>
            <a:r>
              <a:rPr kumimoji="1" lang="zh-CN" altLang="en-US" sz="2800" dirty="0" smtClean="0"/>
              <a:t>：让</a:t>
            </a:r>
            <a:r>
              <a:rPr kumimoji="1" lang="zh-CN" altLang="en-US" sz="2800" dirty="0"/>
              <a:t>自己的业余生活更加</a:t>
            </a:r>
            <a:r>
              <a:rPr kumimoji="1" lang="zh-CN" altLang="en-US" sz="2800" dirty="0" smtClean="0"/>
              <a:t>充实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33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本科生开展研究工作</a:t>
            </a:r>
            <a:r>
              <a:rPr kumimoji="1" lang="zh-CN" altLang="en-US" dirty="0" smtClean="0"/>
              <a:t>的意义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 smtClean="0">
                <a:effectLst/>
              </a:rPr>
              <a:t>计算机</a:t>
            </a:r>
            <a:r>
              <a:rPr lang="zh-CN" altLang="zh-CN" sz="2400" dirty="0"/>
              <a:t>是年轻学科</a:t>
            </a:r>
            <a:r>
              <a:rPr lang="zh-CN" altLang="en-US" sz="2400" dirty="0"/>
              <a:t>，科研是进入最前沿的有效途径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培养全面的创新能力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effectLst/>
              </a:rPr>
              <a:t>问题提出</a:t>
            </a:r>
            <a:r>
              <a:rPr lang="zh-CN" altLang="en-US" sz="2000" dirty="0">
                <a:effectLst/>
              </a:rPr>
              <a:t>：发现问题、</a:t>
            </a:r>
            <a:r>
              <a:rPr lang="zh-CN" altLang="zh-CN" sz="2000" dirty="0">
                <a:effectLst/>
              </a:rPr>
              <a:t>提出问题的</a:t>
            </a:r>
            <a:r>
              <a:rPr lang="zh-CN" altLang="en-US" sz="2000" dirty="0">
                <a:effectLst/>
              </a:rPr>
              <a:t>创新</a:t>
            </a:r>
            <a:r>
              <a:rPr lang="zh-CN" altLang="zh-CN" sz="2000" dirty="0">
                <a:effectLst/>
              </a:rPr>
              <a:t>意识</a:t>
            </a:r>
            <a:endParaRPr lang="en-US" altLang="zh-CN" sz="200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effectLst/>
              </a:rPr>
              <a:t>了解前沿</a:t>
            </a:r>
            <a:r>
              <a:rPr lang="zh-CN" altLang="en-US" sz="2000" dirty="0" smtClean="0">
                <a:effectLst/>
              </a:rPr>
              <a:t>：</a:t>
            </a:r>
            <a:r>
              <a:rPr lang="zh-CN" altLang="zh-CN" sz="2000" dirty="0" smtClean="0">
                <a:effectLst/>
              </a:rPr>
              <a:t>终身学习</a:t>
            </a:r>
            <a:r>
              <a:rPr lang="zh-CN" altLang="en-US" sz="2000" dirty="0" smtClean="0">
                <a:effectLst/>
              </a:rPr>
              <a:t>的</a:t>
            </a:r>
            <a:r>
              <a:rPr lang="zh-CN" altLang="zh-CN" sz="2000" dirty="0" smtClean="0">
                <a:effectLst/>
              </a:rPr>
              <a:t>理念</a:t>
            </a:r>
            <a:r>
              <a:rPr lang="zh-CN" altLang="en-US" sz="2000" dirty="0" smtClean="0">
                <a:effectLst/>
              </a:rPr>
              <a:t>，</a:t>
            </a:r>
            <a:r>
              <a:rPr lang="zh-CN" altLang="zh-CN" sz="2000" dirty="0" smtClean="0">
                <a:effectLst/>
              </a:rPr>
              <a:t>自我</a:t>
            </a:r>
            <a:r>
              <a:rPr lang="zh-CN" altLang="zh-CN" sz="2000" dirty="0">
                <a:effectLst/>
              </a:rPr>
              <a:t>学习的</a:t>
            </a:r>
            <a:r>
              <a:rPr lang="zh-CN" altLang="zh-CN" sz="2000" dirty="0" smtClean="0">
                <a:effectLst/>
              </a:rPr>
              <a:t>习惯</a:t>
            </a:r>
            <a:endParaRPr lang="en-US" altLang="zh-CN" sz="2000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effectLst/>
              </a:rPr>
              <a:t>实验调参</a:t>
            </a:r>
            <a:r>
              <a:rPr lang="zh-CN" altLang="en-US" sz="2000" dirty="0" smtClean="0">
                <a:effectLst/>
              </a:rPr>
              <a:t>：</a:t>
            </a:r>
            <a:r>
              <a:rPr lang="zh-CN" altLang="zh-CN" sz="2000" dirty="0">
                <a:effectLst/>
              </a:rPr>
              <a:t>独立解决开放问题的</a:t>
            </a:r>
            <a:r>
              <a:rPr lang="zh-CN" altLang="zh-CN" sz="2000" dirty="0" smtClean="0">
                <a:effectLst/>
              </a:rPr>
              <a:t>能力</a:t>
            </a:r>
            <a:r>
              <a:rPr lang="zh-CN" altLang="en-US" sz="2000" dirty="0" smtClean="0">
                <a:effectLst/>
              </a:rPr>
              <a:t>，</a:t>
            </a:r>
            <a:r>
              <a:rPr kumimoji="1" lang="zh-CN" altLang="en-US" sz="2000" dirty="0">
                <a:effectLst/>
              </a:rPr>
              <a:t>团队协作</a:t>
            </a:r>
            <a:r>
              <a:rPr kumimoji="1" lang="zh-CN" altLang="en-US" sz="2000" dirty="0" smtClean="0">
                <a:effectLst/>
              </a:rPr>
              <a:t>能力</a:t>
            </a:r>
            <a:endParaRPr lang="en-US" altLang="zh-CN" sz="2000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FF0000"/>
                </a:solidFill>
                <a:effectLst/>
              </a:rPr>
              <a:t>论文撰写</a:t>
            </a:r>
            <a:r>
              <a:rPr kumimoji="1" lang="zh-CN" altLang="en-US" sz="2000" dirty="0" smtClean="0">
                <a:effectLst/>
              </a:rPr>
              <a:t>：书面展示与表达能力</a:t>
            </a:r>
            <a:endParaRPr kumimoji="1" lang="en-US" altLang="zh-CN" sz="2000" dirty="0" smtClean="0">
              <a:effectLst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FF0000"/>
                </a:solidFill>
                <a:effectLst/>
              </a:rPr>
              <a:t>学术会议</a:t>
            </a:r>
            <a:r>
              <a:rPr kumimoji="1" lang="zh-CN" altLang="en-US" sz="2000" dirty="0" smtClean="0">
                <a:effectLst/>
              </a:rPr>
              <a:t>：口头展示与表达能力，与人交流能力</a:t>
            </a:r>
            <a:endParaRPr kumimoji="1" lang="en-US" altLang="zh-CN" sz="20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26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实战篇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76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本科生开展科研工作的特点（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目的性较强，研究周期较短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谋定而动</a:t>
            </a:r>
            <a:r>
              <a:rPr lang="zh-CN" altLang="en-US" dirty="0" smtClean="0"/>
              <a:t>，注意研究经历的连贯性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举一反三</a:t>
            </a:r>
            <a:r>
              <a:rPr lang="zh-CN" altLang="en-US" dirty="0" smtClean="0"/>
              <a:t>，科研同时提升学术品位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40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本科生开展科研工作的特点（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effectLst/>
              </a:rPr>
              <a:t>同学个体差异显著</a:t>
            </a:r>
            <a:endParaRPr lang="en-US" altLang="zh-CN" dirty="0" smtClean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  <a:effectLst/>
              </a:rPr>
              <a:t>扬长避短</a:t>
            </a:r>
            <a:r>
              <a:rPr lang="zh-CN" altLang="en-US" dirty="0" smtClean="0">
                <a:effectLst/>
              </a:rPr>
              <a:t>，</a:t>
            </a:r>
            <a:r>
              <a:rPr lang="zh-CN" altLang="en-US" dirty="0" smtClean="0"/>
              <a:t>不同研究阶段侧重不同方面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在从事</a:t>
            </a:r>
            <a:r>
              <a:rPr lang="zh-CN" altLang="en-US" dirty="0"/>
              <a:t>第一项研究任务时，</a:t>
            </a:r>
            <a:r>
              <a:rPr lang="zh-CN" altLang="en-US" dirty="0" smtClean="0"/>
              <a:t>可主要</a:t>
            </a:r>
            <a:r>
              <a:rPr lang="zh-CN" altLang="en-US" dirty="0"/>
              <a:t>负责模型的具体设计与实现，而导师主要负责选题、技术路线设计和论文</a:t>
            </a:r>
            <a:r>
              <a:rPr lang="zh-CN" altLang="en-US" dirty="0" smtClean="0"/>
              <a:t>撰写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当成功</a:t>
            </a:r>
            <a:r>
              <a:rPr lang="zh-CN" altLang="en-US" dirty="0"/>
              <a:t>完成首项研究任务后，则可以开始在选题等方面承担更多责任，从而得到更全面的</a:t>
            </a:r>
            <a:r>
              <a:rPr lang="zh-CN" altLang="en-US" dirty="0" smtClean="0"/>
              <a:t>锻炼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48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本科生开展研究</a:t>
            </a:r>
            <a:r>
              <a:rPr kumimoji="1" lang="zh-CN" altLang="en-US" dirty="0"/>
              <a:t>工作的</a:t>
            </a:r>
            <a:r>
              <a:rPr lang="zh-CN" altLang="en-US" dirty="0" smtClean="0"/>
              <a:t>建议（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26604" y="2528137"/>
            <a:ext cx="372608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成功的研究 </a:t>
            </a:r>
            <a:r>
              <a:rPr lang="en-US" altLang="zh-CN" sz="2800" dirty="0" smtClean="0">
                <a:latin typeface="+mn-ea"/>
              </a:rPr>
              <a:t>=</a:t>
            </a:r>
          </a:p>
          <a:p>
            <a:endParaRPr lang="en-US" altLang="zh-CN" sz="2800" dirty="0" smtClean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重要问题 </a:t>
            </a:r>
            <a:r>
              <a:rPr lang="en-US" altLang="zh-CN" sz="2800" dirty="0" smtClean="0">
                <a:latin typeface="+mn-ea"/>
              </a:rPr>
              <a:t>+ </a:t>
            </a:r>
          </a:p>
          <a:p>
            <a:endParaRPr lang="en-US" altLang="zh-CN" sz="2800" dirty="0" smtClean="0">
              <a:latin typeface="+mn-ea"/>
            </a:endParaRPr>
          </a:p>
          <a:p>
            <a:r>
              <a:rPr lang="en-US" altLang="zh-CN" sz="2800" dirty="0" smtClean="0">
                <a:latin typeface="+mn-ea"/>
              </a:rPr>
              <a:t>	</a:t>
            </a:r>
            <a:r>
              <a:rPr lang="zh-CN" altLang="en-US" sz="2800" dirty="0" smtClean="0">
                <a:latin typeface="+mn-ea"/>
              </a:rPr>
              <a:t>新颖方法 </a:t>
            </a:r>
            <a:r>
              <a:rPr lang="en-US" altLang="zh-CN" sz="2800" dirty="0" smtClean="0">
                <a:latin typeface="+mn-ea"/>
              </a:rPr>
              <a:t>+ </a:t>
            </a:r>
          </a:p>
          <a:p>
            <a:endParaRPr lang="en-US" altLang="zh-CN" sz="2800" dirty="0" smtClean="0">
              <a:latin typeface="+mn-ea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积极、努力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</a:rPr>
              <a:t>、坚持</a:t>
            </a:r>
            <a:endParaRPr lang="zh-CN" altLang="en-US" sz="28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072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本科生开展研究工作的</a:t>
            </a:r>
            <a:r>
              <a:rPr lang="zh-CN" altLang="en-US" dirty="0"/>
              <a:t>建议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迅速进入研究</a:t>
            </a:r>
            <a:r>
              <a:rPr lang="zh-CN" altLang="en-US" dirty="0" smtClean="0">
                <a:solidFill>
                  <a:srgbClr val="FF0000"/>
                </a:solidFill>
              </a:rPr>
              <a:t>实战状态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在学习入门知识的同时，迅速从具体研究任务入手，开始研究历练</a:t>
            </a:r>
            <a:endParaRPr lang="en-US" altLang="zh-CN" dirty="0" smtClean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在实践中学习，学以致用，实现对领域的全景式了解</a:t>
            </a:r>
            <a:endParaRPr lang="en-US" altLang="zh-CN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将科研列为</a:t>
            </a:r>
            <a:r>
              <a:rPr lang="zh-CN" altLang="en-US" dirty="0" smtClean="0">
                <a:solidFill>
                  <a:srgbClr val="FF0000"/>
                </a:solidFill>
              </a:rPr>
              <a:t>高优先级事项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无数事例表明，研究</a:t>
            </a:r>
            <a:r>
              <a:rPr lang="zh-CN" altLang="en-US" dirty="0"/>
              <a:t>成绩与投入时间和重视程度成正</a:t>
            </a:r>
            <a:r>
              <a:rPr lang="zh-CN" altLang="en-US" dirty="0" smtClean="0"/>
              <a:t>比</a:t>
            </a:r>
            <a:endParaRPr lang="en-US" altLang="zh-CN" dirty="0" smtClean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在正式加入实验室前，慎重决定，一旦决定就应全力以赴</a:t>
            </a:r>
            <a:endParaRPr lang="en-US" altLang="zh-CN" dirty="0" smtClean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坚持主动积极的态度</a:t>
            </a:r>
            <a:endParaRPr lang="en-US" altLang="zh-CN" dirty="0" smtClean="0"/>
          </a:p>
          <a:p>
            <a:pPr marL="685800" lvl="2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 smtClean="0"/>
              <a:t>积极与导师学长交流，充分利用实验室资源，</a:t>
            </a:r>
            <a:r>
              <a:rPr lang="zh-CN" altLang="en-US" dirty="0" smtClean="0">
                <a:solidFill>
                  <a:srgbClr val="FF0000"/>
                </a:solidFill>
              </a:rPr>
              <a:t>一切以完成高水平研究为目标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本科生开展研究工作的</a:t>
            </a:r>
            <a:r>
              <a:rPr lang="zh-CN" altLang="en-US" dirty="0"/>
              <a:t>建议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1778000"/>
          <a:ext cx="9144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直线连接符 5"/>
          <p:cNvCxnSpPr/>
          <p:nvPr/>
        </p:nvCxnSpPr>
        <p:spPr>
          <a:xfrm flipV="1">
            <a:off x="4572000" y="3448461"/>
            <a:ext cx="2111672" cy="1085439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11310" y="29629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最佳位置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35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sz="6000" b="1" smtClean="0"/>
              <a:t>欢迎各位！</a:t>
            </a:r>
            <a:endParaRPr kumimoji="1" lang="zh-CN" altLang="en-US" sz="60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963" y="1633840"/>
            <a:ext cx="7832074" cy="52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查阅论文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1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如何查找论文（给定关键词）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8997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91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如何使用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Scholar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可以查阅学者学术信息、引用情况，也提供引用格式文件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学会使用相关搜索命令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Author:</a:t>
            </a:r>
            <a:r>
              <a:rPr kumimoji="1" lang="zh-CN" altLang="en-US" dirty="0" smtClean="0"/>
              <a:t>“</a:t>
            </a:r>
            <a:r>
              <a:rPr kumimoji="1" lang="en-US" altLang="zh-CN" dirty="0" smtClean="0"/>
              <a:t>DM </a:t>
            </a:r>
            <a:r>
              <a:rPr kumimoji="1" lang="en-US" altLang="zh-CN" dirty="0" err="1" smtClean="0"/>
              <a:t>Blei</a:t>
            </a:r>
            <a:r>
              <a:rPr kumimoji="1" lang="en-US" altLang="zh-CN" dirty="0" smtClean="0"/>
              <a:t>”</a:t>
            </a:r>
          </a:p>
          <a:p>
            <a:pPr lvl="1"/>
            <a:r>
              <a:rPr kumimoji="1" lang="en-US" altLang="zh-CN" dirty="0" err="1" smtClean="0"/>
              <a:t>AllInTitle</a:t>
            </a:r>
            <a:r>
              <a:rPr kumimoji="1" lang="en-US" altLang="zh-CN" dirty="0" smtClean="0"/>
              <a:t>:“Latent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dirichlet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allocation”</a:t>
            </a:r>
          </a:p>
          <a:p>
            <a:pPr lvl="1"/>
            <a:r>
              <a:rPr kumimoji="1" lang="mr-IN" altLang="zh-CN" dirty="0" smtClean="0"/>
              <a:t>…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11121"/>
            <a:ext cx="8477619" cy="1553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566" y="4405594"/>
            <a:ext cx="3440784" cy="23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如何判断论文是否值得阅读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作者是否大牛学者？作者机构是否顶尖？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是否发表在顶级期刊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会议上？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论文社会关注度如何？是否获得最佳论文？引用情况如何？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010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学术资源</a:t>
            </a:r>
            <a:r>
              <a:rPr kumimoji="1" lang="en-US" altLang="zh-CN" dirty="0" smtClean="0"/>
              <a:t>-ACM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美国计算机学会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zh-CN" altLang="en-US" dirty="0" smtClean="0"/>
              <a:t>全球最大的计算机学术组织</a:t>
            </a:r>
            <a:endParaRPr kumimoji="1" lang="en-US" altLang="zh-CN" dirty="0" smtClean="0"/>
          </a:p>
          <a:p>
            <a:pPr>
              <a:lnSpc>
                <a:spcPct val="150000"/>
              </a:lnSpc>
            </a:pPr>
            <a:r>
              <a:rPr kumimoji="1" lang="en-US" altLang="zh-CN" dirty="0" smtClean="0"/>
              <a:t>ACM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Dl</a:t>
            </a:r>
            <a:r>
              <a:rPr kumimoji="1" lang="zh-CN" altLang="en-US" dirty="0" smtClean="0"/>
              <a:t>拥有大量高水平论文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信息检索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dirty="0" smtClean="0"/>
              <a:t>数据挖掘</a:t>
            </a:r>
            <a:endParaRPr kumimoji="1" lang="en-US" altLang="zh-CN" dirty="0" smtClean="0"/>
          </a:p>
          <a:p>
            <a:pPr lvl="1">
              <a:lnSpc>
                <a:spcPct val="150000"/>
              </a:lnSpc>
            </a:pPr>
            <a:r>
              <a:rPr kumimoji="1" lang="mr-IN" altLang="zh-CN" dirty="0" smtClean="0"/>
              <a:t>…</a:t>
            </a:r>
            <a:endParaRPr kumimoji="1" lang="en-US" altLang="zh-CN" dirty="0" smtClean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42950" y="1825625"/>
            <a:ext cx="3886200" cy="96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学术资源</a:t>
            </a:r>
            <a:r>
              <a:rPr kumimoji="1" lang="en-US" altLang="zh-CN" dirty="0" smtClean="0"/>
              <a:t>-ACL</a:t>
            </a:r>
            <a:endParaRPr kumimoji="1"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825625"/>
            <a:ext cx="3886200" cy="1056982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CN" altLang="en-US" dirty="0" smtClean="0"/>
              <a:t>国际计算机学会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全球最大的自然语言处理学术组织</a:t>
            </a:r>
            <a:endParaRPr kumimoji="1" lang="en-US" altLang="zh-CN" dirty="0" smtClean="0"/>
          </a:p>
          <a:p>
            <a:r>
              <a:rPr kumimoji="1" lang="en-US" altLang="zh-CN" dirty="0" smtClean="0"/>
              <a:t>ACL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Anthology</a:t>
            </a:r>
            <a:r>
              <a:rPr kumimoji="1" lang="zh-CN" altLang="en-US" dirty="0" smtClean="0"/>
              <a:t>囊括几乎全部的</a:t>
            </a:r>
            <a:r>
              <a:rPr kumimoji="1" lang="en-US" altLang="zh-CN" dirty="0" smtClean="0"/>
              <a:t>NLP</a:t>
            </a:r>
            <a:r>
              <a:rPr kumimoji="1" lang="zh-CN" altLang="en-US" dirty="0" smtClean="0"/>
              <a:t>重要论文（全部免费）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ACL</a:t>
            </a:r>
          </a:p>
          <a:p>
            <a:pPr lvl="1"/>
            <a:r>
              <a:rPr kumimoji="1" lang="en-US" altLang="zh-CN" dirty="0" smtClean="0"/>
              <a:t>NAACL</a:t>
            </a:r>
          </a:p>
          <a:p>
            <a:pPr lvl="1"/>
            <a:r>
              <a:rPr kumimoji="1" lang="en-US" altLang="zh-CN" dirty="0" smtClean="0"/>
              <a:t>EMNLP</a:t>
            </a:r>
          </a:p>
          <a:p>
            <a:pPr lvl="1"/>
            <a:r>
              <a:rPr kumimoji="1" lang="en-US" altLang="zh-CN" dirty="0" smtClean="0"/>
              <a:t>COLING</a:t>
            </a:r>
          </a:p>
          <a:p>
            <a:pPr lvl="1"/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17543"/>
            <a:ext cx="3886200" cy="1036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188799"/>
            <a:ext cx="3886200" cy="12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学术资源</a:t>
            </a:r>
            <a:r>
              <a:rPr kumimoji="1" lang="en-US" altLang="zh-CN" smtClean="0"/>
              <a:t>-ICML/NIPS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88" y="2601797"/>
            <a:ext cx="2942631" cy="1673117"/>
          </a:xfrm>
          <a:prstGeom prst="rect">
            <a:avLst/>
          </a:prstGeom>
        </p:spPr>
      </p:pic>
      <p:sp>
        <p:nvSpPr>
          <p:cNvPr id="13" name="内容占位符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机器学习领域的两大顶级会议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14" name="内容占位符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88" y="4566903"/>
            <a:ext cx="2942631" cy="96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732</Words>
  <Application>Microsoft Macintosh PowerPoint</Application>
  <PresentationFormat>全屏显示(4:3)</PresentationFormat>
  <Paragraphs>145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DengXian</vt:lpstr>
      <vt:lpstr>DengXian Light</vt:lpstr>
      <vt:lpstr>Mangal</vt:lpstr>
      <vt:lpstr>Palatino Linotype</vt:lpstr>
      <vt:lpstr>SimHei</vt:lpstr>
      <vt:lpstr>宋体</vt:lpstr>
      <vt:lpstr>Office 主题</vt:lpstr>
      <vt:lpstr>本科生如何开展研究工作</vt:lpstr>
      <vt:lpstr>实战篇</vt:lpstr>
      <vt:lpstr>查阅论文</vt:lpstr>
      <vt:lpstr>如何查找论文（给定关键词）</vt:lpstr>
      <vt:lpstr>如何使用Google Scholar</vt:lpstr>
      <vt:lpstr>如何判断论文是否值得阅读</vt:lpstr>
      <vt:lpstr>学术资源-ACM</vt:lpstr>
      <vt:lpstr>学术资源-ACL</vt:lpstr>
      <vt:lpstr>学术资源-ICML/NIPS</vt:lpstr>
      <vt:lpstr>学术资源-Arxiv</vt:lpstr>
      <vt:lpstr>阅读论文</vt:lpstr>
      <vt:lpstr>论文的结构</vt:lpstr>
      <vt:lpstr>摘要怎么看？</vt:lpstr>
      <vt:lpstr>导论怎么看？</vt:lpstr>
      <vt:lpstr>心态篇</vt:lpstr>
      <vt:lpstr>开展研究工作的目标</vt:lpstr>
      <vt:lpstr>开展研究工作的目标</vt:lpstr>
      <vt:lpstr>本科生开展研究工作的目的</vt:lpstr>
      <vt:lpstr>本科生开展研究工作的意义</vt:lpstr>
      <vt:lpstr>本科生开展科研工作的特点（1）</vt:lpstr>
      <vt:lpstr>本科生开展科研工作的特点（2）</vt:lpstr>
      <vt:lpstr>本科生开展研究工作的建议（1）</vt:lpstr>
      <vt:lpstr>本科生开展研究工作的建议（2）</vt:lpstr>
      <vt:lpstr>本科生开展研究工作的建议（3）</vt:lpstr>
      <vt:lpstr>欢迎各位！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本科生如何开展研究工作</dc:title>
  <dc:creator>Zhiyuan Liu</dc:creator>
  <cp:lastModifiedBy>Zhiyuan Liu</cp:lastModifiedBy>
  <cp:revision>408</cp:revision>
  <dcterms:created xsi:type="dcterms:W3CDTF">2016-04-15T09:33:16Z</dcterms:created>
  <dcterms:modified xsi:type="dcterms:W3CDTF">2017-03-09T05:32:26Z</dcterms:modified>
</cp:coreProperties>
</file>